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56" r:id="rId2"/>
    <p:sldId id="268" r:id="rId3"/>
    <p:sldId id="272" r:id="rId4"/>
    <p:sldId id="288" r:id="rId5"/>
    <p:sldId id="295" r:id="rId6"/>
    <p:sldId id="296" r:id="rId7"/>
    <p:sldId id="297" r:id="rId8"/>
    <p:sldId id="259" r:id="rId9"/>
    <p:sldId id="290" r:id="rId10"/>
    <p:sldId id="291" r:id="rId11"/>
    <p:sldId id="292" r:id="rId12"/>
    <p:sldId id="293" r:id="rId13"/>
    <p:sldId id="294" r:id="rId14"/>
    <p:sldId id="261" r:id="rId15"/>
    <p:sldId id="285" r:id="rId16"/>
    <p:sldId id="271" r:id="rId17"/>
    <p:sldId id="286" r:id="rId18"/>
    <p:sldId id="287" r:id="rId19"/>
    <p:sldId id="263" r:id="rId20"/>
    <p:sldId id="265" r:id="rId21"/>
    <p:sldId id="266" r:id="rId22"/>
    <p:sldId id="283" r:id="rId23"/>
    <p:sldId id="26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C18BC-2375-CB21-EC5E-F871F0A32691}" v="10" dt="2022-04-18T23:38:46.825"/>
    <p1510:client id="{09329514-2260-FF3E-0CBE-1F29BF2E5A96}" v="1569" dt="2022-04-18T03:14:19.859"/>
    <p1510:client id="{3E36C4D6-B35B-03AC-1F56-C5B6E11332F3}" v="26" dt="2022-04-19T19:03:33.483"/>
    <p1510:client id="{4BE5CC4E-42EF-8136-8D15-ADE33970E891}" v="809" dt="2022-04-18T01:39:24.816"/>
    <p1510:client id="{59068ABE-33D5-7778-0656-793727B7AAFF}" v="179" dt="2022-04-17T23:42:41.173"/>
    <p1510:client id="{76D7105C-DB7A-0F47-E146-88BE8F7C12AE}" v="16" dt="2022-04-19T04:23:49.002"/>
    <p1510:client id="{7ED39B71-E8C1-7D4C-0DCE-974D6D9D9606}" v="44" dt="2022-04-17T03:51:28.411"/>
    <p1510:client id="{8A229BDC-0EC3-2E92-9EE6-0123CBCBBEB5}" v="7" dt="2022-04-18T21:11:04.338"/>
    <p1510:client id="{8A8D790F-5E6C-CE13-A9D5-E5B2CE274869}" v="15" dt="2022-04-19T22:22:28.456"/>
    <p1510:client id="{8B69472F-8193-D097-2257-10A50ABCBAA4}" v="56" dt="2022-04-19T21:57:20.593"/>
    <p1510:client id="{905AD494-4B3E-7D13-4D91-A5148C1172D9}" v="2" dt="2022-04-19T01:31:58.943"/>
    <p1510:client id="{94EF1F4B-084F-0629-9FA7-13258F0590AA}" v="66" dt="2022-04-18T00:05:05.388"/>
    <p1510:client id="{982A37B8-38C9-FBDE-9D4D-32694FE26D03}" v="60" dt="2022-04-18T23:01:25.734"/>
    <p1510:client id="{9CB13E38-A956-50C6-0CF2-A60A1B624C7A}" v="54" dt="2022-04-18T21:12:13.985"/>
    <p1510:client id="{A4377918-4A2D-2F79-E340-1262B26F2C52}" v="22" dt="2022-04-19T17:34:24.313"/>
    <p1510:client id="{C6A46190-DB34-59A2-3634-719B874559CD}" v="793" dt="2022-04-19T08:43:45.545"/>
    <p1510:client id="{CC0EE494-DE30-B61D-8F42-995542439458}" v="4" dt="2022-04-18T00:06:27.524"/>
    <p1510:client id="{CC3F82AD-A2D2-EA33-4CF3-DF8524194C3C}" v="89" dt="2022-04-18T20:28:38.712"/>
    <p1510:client id="{DD46D56B-1F5D-AEC1-592C-76188954911F}" v="329" dt="2022-04-19T18:01:22.798"/>
    <p1510:client id="{E2D2A41A-89CA-0992-BCAC-F39FA0370209}" v="10" dt="2022-04-19T05:08:45.786"/>
    <p1510:client id="{E4588C1A-47A9-5F8A-C117-C9447FA4E1F6}" v="3" dt="2022-04-19T22:42:53.033"/>
    <p1510:client id="{EF56421E-CF4F-244C-1ADE-7F0E0F4B0BD9}" v="402" dt="2022-04-18T23:08:58.283"/>
    <p1510:client id="{F6F05CFB-3504-B1CB-79FF-B054ED1229F4}" v="28" dt="2022-04-19T03:47:09.431"/>
    <p1510:client id="{F70F0B0F-2020-A3DB-85B0-83A2E59456E7}" v="841" dt="2022-04-18T01:56:46.180"/>
    <p1510:client id="{FB4DBCB6-B7A7-5E04-CE7F-23F0D0213E2B}" v="2" dt="2022-04-19T22:44:41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48"/>
  </p:normalViewPr>
  <p:slideViewPr>
    <p:cSldViewPr snapToGrid="0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D65F0-D8A3-4397-B4B5-55F67DA2E601}" type="datetimeFigureOut">
              <a:t>2022/4/19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A5E2F-8CA8-44ED-B6B1-450E907D89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This is team 3, presenting our ecommerce platform database. Our presentation consists of four parts. In part 1 we would briefly introduce our project, in part 2 we would go over the entity relationship diagram we design. Part 3 is about database implementation. We would cover data definition language, computed column, table level constraint, encrypted column, and view to connect power bi. Part 4 is the visualization of our data.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A5E2F-8CA8-44ED-B6B1-450E907D89B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reason we chose to design a ecommerce platform database to assemble the fast fashion company </a:t>
            </a:r>
            <a:r>
              <a:rPr lang="en-US" err="1">
                <a:cs typeface="Calibri"/>
              </a:rPr>
              <a:t>shein</a:t>
            </a:r>
            <a:r>
              <a:rPr lang="en-US">
                <a:cs typeface="Calibri"/>
              </a:rPr>
              <a:t> is that Shein is a fast fashion company from China that just overtook Amazon to became the most downloaded shopping App in the U.S. last year. </a:t>
            </a:r>
            <a:r>
              <a:rPr lang="en-US"/>
              <a:t>It also became the largest fast fashion retailer in the US last year, surpassing its rivals like H&amp;M, Zara, and Forever 21.</a:t>
            </a:r>
            <a:r>
              <a:rPr lang="en-US">
                <a:cs typeface="Calibri"/>
              </a:rPr>
              <a:t> Therefore we would like to look into the business model of Shein and gain some insights about what makes Shein successful.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A5E2F-8CA8-44ED-B6B1-450E907D89B9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3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reason we chose to design a ecommerce platform database to assemble the fast fashion company </a:t>
            </a:r>
            <a:r>
              <a:rPr lang="en-US" err="1">
                <a:cs typeface="Calibri"/>
              </a:rPr>
              <a:t>shein</a:t>
            </a:r>
            <a:r>
              <a:rPr lang="en-US">
                <a:cs typeface="Calibri"/>
              </a:rPr>
              <a:t> is that Shein is a company from China that just overtook Amazon to became the most downloaded shopping App in the U.S. last year. </a:t>
            </a:r>
            <a:r>
              <a:rPr lang="en-US"/>
              <a:t>It also became the largest fast fashion retailer in the US last year, surpassing its rivals like H&amp;M, Zara, and Forever 21.</a:t>
            </a:r>
            <a:r>
              <a:rPr lang="en-US">
                <a:cs typeface="Calibri"/>
              </a:rPr>
              <a:t> Therefore we would like to look into the business model of Shein and gain some insights about what makes Shein successful.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A5E2F-8CA8-44ED-B6B1-450E907D89B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4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8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1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7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2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ea typeface="+mj-lt"/>
                <a:cs typeface="+mj-lt"/>
              </a:rPr>
              <a:t>SHEIN </a:t>
            </a:r>
            <a:br>
              <a:rPr lang="en-US" b="1">
                <a:ea typeface="+mj-lt"/>
                <a:cs typeface="+mj-lt"/>
              </a:rPr>
            </a:br>
            <a:r>
              <a:rPr lang="en-US" b="1">
                <a:ea typeface="+mj-lt"/>
                <a:cs typeface="+mj-lt"/>
              </a:rPr>
              <a:t>E-commerce Platform Database </a:t>
            </a:r>
            <a:endParaRPr lang="en-US"/>
          </a:p>
        </p:txBody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0240" y="5186634"/>
            <a:ext cx="3876085" cy="85746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600">
                <a:cs typeface="Calibri"/>
              </a:rPr>
              <a:t>Team 3</a:t>
            </a:r>
            <a:endParaRPr lang="en-US" sz="1600">
              <a:ea typeface="Calibri"/>
              <a:cs typeface="Calibri"/>
            </a:endParaRPr>
          </a:p>
          <a:p>
            <a:pPr algn="l"/>
            <a:r>
              <a:rPr lang="en-US" sz="1600" err="1">
                <a:ea typeface="+mn-lt"/>
                <a:cs typeface="+mn-lt"/>
              </a:rPr>
              <a:t>Zhiqing</a:t>
            </a:r>
            <a:r>
              <a:rPr lang="en-US" sz="1600">
                <a:ea typeface="+mn-lt"/>
                <a:cs typeface="+mn-lt"/>
              </a:rPr>
              <a:t> Wang, Wenwei Li,  </a:t>
            </a:r>
          </a:p>
          <a:p>
            <a:pPr algn="l"/>
            <a:r>
              <a:rPr lang="en-US" sz="1600" err="1">
                <a:ea typeface="+mn-lt"/>
                <a:cs typeface="+mn-lt"/>
              </a:rPr>
              <a:t>Chengran</a:t>
            </a:r>
            <a:r>
              <a:rPr lang="en-US" sz="1600">
                <a:ea typeface="+mn-lt"/>
                <a:cs typeface="+mn-lt"/>
              </a:rPr>
              <a:t> He, Jiayue Han, Xinan Wang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E61BFC97-3058-165C-BFA3-066ED20C8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r="28273"/>
          <a:stretch/>
        </p:blipFill>
        <p:spPr>
          <a:xfrm>
            <a:off x="942597" y="612553"/>
            <a:ext cx="560883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8D1B-F67C-561A-1200-41BEED2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3.2 Computed column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1ED5A7-AA31-37F9-9297-5632DC121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8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Compute </a:t>
            </a:r>
            <a:r>
              <a:rPr lang="en-US" sz="2000" err="1">
                <a:cs typeface="Calibri"/>
              </a:rPr>
              <a:t>OrderAmount</a:t>
            </a:r>
            <a:r>
              <a:rPr lang="en-US" sz="2000">
                <a:cs typeface="Calibri"/>
              </a:rPr>
              <a:t> from </a:t>
            </a:r>
            <a:r>
              <a:rPr lang="en-US" sz="2000" err="1">
                <a:cs typeface="Calibri"/>
              </a:rPr>
              <a:t>SheinOrder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ProductDetail</a:t>
            </a:r>
            <a:r>
              <a:rPr lang="en-US" sz="2000">
                <a:cs typeface="Calibri"/>
              </a:rPr>
              <a:t>, and </a:t>
            </a:r>
            <a:r>
              <a:rPr lang="en-US" sz="2000" err="1">
                <a:cs typeface="Calibri"/>
              </a:rPr>
              <a:t>OrderProduct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8DD806-D7C1-7267-6F3A-CC7D1653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8" y="905129"/>
            <a:ext cx="5453742" cy="3414883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998F038-A137-7BF5-8601-F50319C9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286" y="4375902"/>
            <a:ext cx="4985657" cy="2057709"/>
          </a:xfrm>
          <a:prstGeom prst="rect">
            <a:avLst/>
          </a:prstGeom>
        </p:spPr>
      </p:pic>
      <p:pic>
        <p:nvPicPr>
          <p:cNvPr id="5" name="12th Ave NE 5">
            <a:hlinkClick r:id="" action="ppaction://media"/>
            <a:extLst>
              <a:ext uri="{FF2B5EF4-FFF2-40B4-BE49-F238E27FC236}">
                <a16:creationId xmlns:a16="http://schemas.microsoft.com/office/drawing/2014/main" id="{7B6B7B0F-CBC4-53E7-02AA-6F73634D2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1827" y="4875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73F9962-3109-DB7F-9620-26852B14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004" y="453059"/>
            <a:ext cx="8208600" cy="1110594"/>
          </a:xfrm>
        </p:spPr>
        <p:txBody>
          <a:bodyPr anchor="ctr">
            <a:normAutofit/>
          </a:bodyPr>
          <a:lstStyle/>
          <a:p>
            <a:r>
              <a:rPr lang="en-US" sz="3200">
                <a:cs typeface="Calibri Light"/>
              </a:rPr>
              <a:t>3.3 Table level constraints, check order request </a:t>
            </a:r>
            <a:endParaRPr lang="en-US" sz="3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97D923-E13D-1268-852A-CBC21831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48" y="1236830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Create table-level check function that a return shipment can't be issued if a return request date is larger than 30 day from the order deliver day</a:t>
            </a:r>
            <a:endParaRPr lang="en-US" sz="1800">
              <a:cs typeface="Calibri" panose="020F0502020204030204"/>
            </a:endParaRPr>
          </a:p>
          <a:p>
            <a:endParaRPr lang="en-US" sz="1800">
              <a:cs typeface="Calibri" panose="020F0502020204030204"/>
            </a:endParaRPr>
          </a:p>
        </p:txBody>
      </p:sp>
      <p:pic>
        <p:nvPicPr>
          <p:cNvPr id="8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1847B3-418B-07C8-8D32-5F7C1D92C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8"/>
          <a:stretch/>
        </p:blipFill>
        <p:spPr>
          <a:xfrm>
            <a:off x="1209575" y="2312685"/>
            <a:ext cx="10369645" cy="3867993"/>
          </a:xfrm>
          <a:prstGeom prst="rect">
            <a:avLst/>
          </a:prstGeom>
        </p:spPr>
      </p:pic>
      <p:pic>
        <p:nvPicPr>
          <p:cNvPr id="10" name="12th Ave NE 6">
            <a:hlinkClick r:id="" action="ppaction://media"/>
            <a:extLst>
              <a:ext uri="{FF2B5EF4-FFF2-40B4-BE49-F238E27FC236}">
                <a16:creationId xmlns:a16="http://schemas.microsoft.com/office/drawing/2014/main" id="{4A5085AD-7E81-64C4-116E-30320A0D9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3504" y="60370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8F1F05-6C85-3992-D9F0-A29171022CCB}"/>
              </a:ext>
            </a:extLst>
          </p:cNvPr>
          <p:cNvSpPr txBox="1">
            <a:spLocks/>
          </p:cNvSpPr>
          <p:nvPr/>
        </p:nvSpPr>
        <p:spPr>
          <a:xfrm>
            <a:off x="884633" y="2156334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Calibri" panose="020F0502020204030204"/>
              </a:rPr>
              <a:t>Insert a return request value not within 30 days since the deliver date</a:t>
            </a:r>
          </a:p>
          <a:p>
            <a:r>
              <a:rPr lang="en-US" sz="2000">
                <a:cs typeface="Calibri" panose="020F0502020204030204"/>
              </a:rPr>
              <a:t>Error example, </a:t>
            </a:r>
            <a:r>
              <a:rPr lang="en-US" sz="2000">
                <a:solidFill>
                  <a:srgbClr val="FF0000"/>
                </a:solidFill>
                <a:cs typeface="Calibri" panose="020F0502020204030204"/>
              </a:rPr>
              <a:t>The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 Insert statement conflicted with the CHECK constraint "</a:t>
            </a:r>
            <a:r>
              <a:rPr lang="en-US" sz="2000" err="1">
                <a:solidFill>
                  <a:srgbClr val="FF0000"/>
                </a:solidFill>
                <a:ea typeface="+mn-lt"/>
                <a:cs typeface="+mn-lt"/>
              </a:rPr>
              <a:t>BanReturnShipRequest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". The conflict occurred in database "SHEINTEAM3", table "</a:t>
            </a:r>
            <a:r>
              <a:rPr lang="en-US" sz="2000" err="1">
                <a:solidFill>
                  <a:srgbClr val="FF0000"/>
                </a:solidFill>
                <a:ea typeface="+mn-lt"/>
                <a:cs typeface="+mn-lt"/>
              </a:rPr>
              <a:t>dbo.ReturnShipInfo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", column '</a:t>
            </a:r>
            <a:r>
              <a:rPr lang="en-US" sz="2000" err="1">
                <a:solidFill>
                  <a:srgbClr val="FF0000"/>
                </a:solidFill>
                <a:ea typeface="+mn-lt"/>
                <a:cs typeface="+mn-lt"/>
              </a:rPr>
              <a:t>ReturnID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'.</a:t>
            </a:r>
            <a:endParaRPr lang="en-US">
              <a:solidFill>
                <a:srgbClr val="FF0000"/>
              </a:solidFill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1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8FB581-2C61-1345-CC86-099B20258B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 r="33012" b="-1"/>
          <a:stretch/>
        </p:blipFill>
        <p:spPr>
          <a:xfrm>
            <a:off x="5738302" y="1398066"/>
            <a:ext cx="5425410" cy="5259296"/>
          </a:xfrm>
          <a:prstGeom prst="rect">
            <a:avLst/>
          </a:prstGeom>
        </p:spPr>
      </p:pic>
      <p:pic>
        <p:nvPicPr>
          <p:cNvPr id="22" name="12th Ave NE 7">
            <a:hlinkClick r:id="" action="ppaction://media"/>
            <a:extLst>
              <a:ext uri="{FF2B5EF4-FFF2-40B4-BE49-F238E27FC236}">
                <a16:creationId xmlns:a16="http://schemas.microsoft.com/office/drawing/2014/main" id="{3A3D8D01-A33C-C47D-6F15-0AA4040F8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5468" y="603703"/>
            <a:ext cx="730250" cy="73025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C89A82A-6439-4A8B-734F-176BDAF24F2A}"/>
              </a:ext>
            </a:extLst>
          </p:cNvPr>
          <p:cNvSpPr txBox="1">
            <a:spLocks/>
          </p:cNvSpPr>
          <p:nvPr/>
        </p:nvSpPr>
        <p:spPr>
          <a:xfrm>
            <a:off x="888004" y="453059"/>
            <a:ext cx="8067086" cy="990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cs typeface="Calibri Light"/>
              </a:rPr>
              <a:t>3.3 Table level constraints, check order request 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643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C89A82A-6439-4A8B-734F-176BDAF24F2A}"/>
              </a:ext>
            </a:extLst>
          </p:cNvPr>
          <p:cNvSpPr txBox="1">
            <a:spLocks/>
          </p:cNvSpPr>
          <p:nvPr/>
        </p:nvSpPr>
        <p:spPr>
          <a:xfrm>
            <a:off x="888004" y="453059"/>
            <a:ext cx="7816714" cy="947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cs typeface="Calibri Light"/>
              </a:rPr>
              <a:t>3.3 Table level constraints, unique customer 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17F47-FB42-5518-D939-9E2A0708B85D}"/>
              </a:ext>
            </a:extLst>
          </p:cNvPr>
          <p:cNvSpPr txBox="1"/>
          <p:nvPr/>
        </p:nvSpPr>
        <p:spPr>
          <a:xfrm>
            <a:off x="918378" y="1434611"/>
            <a:ext cx="100847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Check that each customer name entered in unique;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This helps the company gain insights about real customer growth.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Error example: </a:t>
            </a:r>
            <a:r>
              <a:rPr lang="en-US" sz="2000">
                <a:ea typeface="+mn-lt"/>
                <a:cs typeface="+mn-lt"/>
              </a:rPr>
              <a:t>V</a:t>
            </a:r>
            <a:r>
              <a:rPr lang="en-US" sz="2000">
                <a:cs typeface="Calibri"/>
              </a:rPr>
              <a:t>iolation of UNIQUE KEY constraint '</a:t>
            </a:r>
            <a:r>
              <a:rPr lang="en-US" sz="2000" err="1">
                <a:cs typeface="Calibri"/>
              </a:rPr>
              <a:t>UniqueCustomer</a:t>
            </a:r>
            <a:r>
              <a:rPr lang="en-US" sz="2000">
                <a:cs typeface="Calibri"/>
              </a:rPr>
              <a:t>'. Cannot insert duplicate key in object '</a:t>
            </a:r>
            <a:r>
              <a:rPr lang="en-US" sz="2000" err="1">
                <a:cs typeface="Calibri"/>
              </a:rPr>
              <a:t>dbo.CustomerProfile</a:t>
            </a:r>
            <a:r>
              <a:rPr lang="en-US" sz="2000">
                <a:cs typeface="Calibri"/>
              </a:rPr>
              <a:t>'. The duplicate key value is (Emily, Johnson)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cs typeface="Calibri"/>
            </a:endParaRP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C6931E-E8C6-7C61-9D20-C3576168D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3079834"/>
            <a:ext cx="11044603" cy="2648656"/>
          </a:xfrm>
          <a:prstGeom prst="rect">
            <a:avLst/>
          </a:prstGeom>
        </p:spPr>
      </p:pic>
      <p:pic>
        <p:nvPicPr>
          <p:cNvPr id="4" name="Constraint">
            <a:hlinkClick r:id="" action="ppaction://media"/>
            <a:extLst>
              <a:ext uri="{FF2B5EF4-FFF2-40B4-BE49-F238E27FC236}">
                <a16:creationId xmlns:a16="http://schemas.microsoft.com/office/drawing/2014/main" id="{399543A1-2B36-63B3-55E0-C85AE7E23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1459" y="60789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8D1B-F67C-561A-1200-41BEED2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3.4 Encrypted column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100B5E-4D6C-611A-CB74-D7854F88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Use Encrypted Password to Customer Password</a:t>
            </a:r>
            <a:endParaRPr lang="en-US" sz="2000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5BDCE2-1C87-BDB1-3A14-7F1124BBD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70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4" name="170th Ave NE 7">
            <a:hlinkClick r:id="" action="ppaction://media"/>
            <a:extLst>
              <a:ext uri="{FF2B5EF4-FFF2-40B4-BE49-F238E27FC236}">
                <a16:creationId xmlns:a16="http://schemas.microsoft.com/office/drawing/2014/main" id="{BB84A048-718F-85A8-8CE2-8308A6A6E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81926" y="4315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52DFE-EC09-4616-A99A-254B1216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Password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53EDB-B758-664B-82A8-87E03E9E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Default password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346B51F-6DA2-B0D7-5CCB-2039BF749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87738" y="1061359"/>
            <a:ext cx="5628018" cy="4502412"/>
          </a:xfrm>
          <a:prstGeom prst="rect">
            <a:avLst/>
          </a:prstGeom>
        </p:spPr>
      </p:pic>
      <p:pic>
        <p:nvPicPr>
          <p:cNvPr id="3" name="170th Ave NE 3">
            <a:hlinkClick r:id="" action="ppaction://media"/>
            <a:extLst>
              <a:ext uri="{FF2B5EF4-FFF2-40B4-BE49-F238E27FC236}">
                <a16:creationId xmlns:a16="http://schemas.microsoft.com/office/drawing/2014/main" id="{763462D9-7CEC-6A81-53B4-1E49D00E07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5581" y="35653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170th Ave NE 10">
            <a:hlinkClick r:id="" action="ppaction://media"/>
            <a:extLst>
              <a:ext uri="{FF2B5EF4-FFF2-40B4-BE49-F238E27FC236}">
                <a16:creationId xmlns:a16="http://schemas.microsoft.com/office/drawing/2014/main" id="{247C20A7-A5F1-B439-4C03-BA8609ED4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0028" y="517897"/>
            <a:ext cx="730250" cy="7302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BF9289D-0AC6-ADED-6A9D-C91E9578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07" y="1015839"/>
            <a:ext cx="6481896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Encrypted and </a:t>
            </a:r>
            <a:r>
              <a:rPr lang="en-US" sz="3600">
                <a:ea typeface="+mj-lt"/>
                <a:cs typeface="+mj-lt"/>
              </a:rPr>
              <a:t>Decrypt Password</a:t>
            </a:r>
            <a:endParaRPr lang="en-US" sz="3600" kern="1200">
              <a:latin typeface="+mj-lt"/>
              <a:cs typeface="Calibri Light"/>
            </a:endParaRP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71A87AD9-69B4-44DE-3D52-3A2B11AAC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56" y="2652032"/>
            <a:ext cx="5112203" cy="1107622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277A7FDB-2BA0-327B-51F0-E8E8E3F8E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432395"/>
            <a:ext cx="9427028" cy="888810"/>
          </a:xfrm>
          <a:prstGeom prst="rect">
            <a:avLst/>
          </a:prstGeom>
        </p:spPr>
      </p:pic>
      <p:pic>
        <p:nvPicPr>
          <p:cNvPr id="17" name="Picture 19" descr="Table&#10;&#10;Description automatically generated">
            <a:extLst>
              <a:ext uri="{FF2B5EF4-FFF2-40B4-BE49-F238E27FC236}">
                <a16:creationId xmlns:a16="http://schemas.microsoft.com/office/drawing/2014/main" id="{8FEAA830-ED77-1B1A-D7A2-838889460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120" y="2881993"/>
            <a:ext cx="3582760" cy="1246414"/>
          </a:xfrm>
          <a:prstGeom prst="rect">
            <a:avLst/>
          </a:prstGeom>
        </p:spPr>
      </p:pic>
      <p:pic>
        <p:nvPicPr>
          <p:cNvPr id="20" name="Picture 21" descr="Table&#10;&#10;Description automatically generated">
            <a:extLst>
              <a:ext uri="{FF2B5EF4-FFF2-40B4-BE49-F238E27FC236}">
                <a16:creationId xmlns:a16="http://schemas.microsoft.com/office/drawing/2014/main" id="{833EB657-13B5-CD0C-0366-B31ECB839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877" y="4938713"/>
            <a:ext cx="24288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37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C67E8-82F1-73EA-6A66-70422D35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813945" cy="10939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ea typeface="+mj-lt"/>
                <a:cs typeface="+mj-lt"/>
              </a:rPr>
              <a:t>3.5 </a:t>
            </a:r>
            <a:r>
              <a:rPr lang="en-US" sz="4000"/>
              <a:t>Views </a:t>
            </a:r>
            <a:r>
              <a:rPr lang="en-US" sz="4000">
                <a:ea typeface="+mj-lt"/>
                <a:cs typeface="+mj-lt"/>
              </a:rPr>
              <a:t>to connect </a:t>
            </a:r>
            <a:r>
              <a:rPr lang="en-US" sz="4000" err="1">
                <a:ea typeface="+mj-lt"/>
                <a:cs typeface="+mj-lt"/>
              </a:rPr>
              <a:t>PowerBI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4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EE9B3DC-A4FE-8D1E-5C1B-7D9569AD6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167230" cy="3979585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Calibri"/>
              </a:rPr>
              <a:t>We set up 8 view topics in total and wrote 8 queries for each of them. </a:t>
            </a:r>
            <a:r>
              <a:rPr lang="en-US" sz="2000">
                <a:ea typeface="+mn-lt"/>
                <a:cs typeface="+mn-lt"/>
              </a:rPr>
              <a:t>The upper right corner is the topics we choose, and the lower right corner is the example we wrote based on these topics. Then we</a:t>
            </a:r>
            <a:r>
              <a:rPr lang="en-US" altLang="ja-JP" sz="20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import these views tables to Power BI.</a:t>
            </a:r>
            <a:endParaRPr lang="ja-JP" altLang="en-US" sz="2000">
              <a:ea typeface="游ゴシック"/>
              <a:cs typeface="Calibri"/>
            </a:endParaRPr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31A594E-5FAF-D655-A27D-79985682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55" y="1646744"/>
            <a:ext cx="6363289" cy="4308741"/>
          </a:xfrm>
          <a:prstGeom prst="rect">
            <a:avLst/>
          </a:prstGeom>
        </p:spPr>
      </p:pic>
      <p:pic>
        <p:nvPicPr>
          <p:cNvPr id="3" name="223rd Pl SE 2">
            <a:hlinkClick r:id="" action="ppaction://media"/>
            <a:extLst>
              <a:ext uri="{FF2B5EF4-FFF2-40B4-BE49-F238E27FC236}">
                <a16:creationId xmlns:a16="http://schemas.microsoft.com/office/drawing/2014/main" id="{47332F2B-24C4-7ABB-77CF-D6234A246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6132" y="315410"/>
            <a:ext cx="730250" cy="73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66CA9-C3AF-05B2-B73A-7F3915454E7D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D5218-AC74-216C-05DF-B6AD9CC7BDB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7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59DF-29EB-9012-9A49-C5B177A0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VIEW 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D36ABE5-8A7F-AD49-D7A6-3288E9D0A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US" sz="2000">
                <a:cs typeface="Calibri"/>
              </a:rPr>
              <a:t>Those are some view queries sample below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92004F-7430-3F40-DC7A-F4522299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71" y="2742397"/>
            <a:ext cx="3446953" cy="3291840"/>
          </a:xfrm>
          <a:prstGeom prst="rect">
            <a:avLst/>
          </a:prstGeom>
        </p:spPr>
      </p:pic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D96AD20-2046-F47A-98D6-93DC04163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97" y="2742397"/>
            <a:ext cx="3990109" cy="3291840"/>
          </a:xfrm>
          <a:prstGeom prst="rect">
            <a:avLst/>
          </a:prstGeom>
        </p:spPr>
      </p:pic>
      <p:pic>
        <p:nvPicPr>
          <p:cNvPr id="6" name="223rd Pl SE 3">
            <a:hlinkClick r:id="" action="ppaction://media"/>
            <a:extLst>
              <a:ext uri="{FF2B5EF4-FFF2-40B4-BE49-F238E27FC236}">
                <a16:creationId xmlns:a16="http://schemas.microsoft.com/office/drawing/2014/main" id="{510432E0-ACBD-F6AA-CAE7-563D8B0E9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9093" y="1029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7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B4E6E-20F9-671B-2385-86D6BF68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Data Visualization</a:t>
            </a:r>
            <a:b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                                                                                                                  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EE7BF-5524-F52B-18EF-8DF8586498CE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Customer Profile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Customer Preference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Products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4E81AECF-AF8F-E395-EFA2-BAF7E04D8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9861" y="15054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9147-AE58-9391-3BF1-D215DD81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Content </a:t>
            </a:r>
            <a:endParaRPr 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202255E-AB76-B5D7-1F25-7B50E2E50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1900">
                <a:cs typeface="Calibri"/>
              </a:rPr>
              <a:t>Introduction</a:t>
            </a:r>
            <a:endParaRPr lang="en-US" sz="1900"/>
          </a:p>
          <a:p>
            <a:pPr marL="457200" indent="-457200">
              <a:buAutoNum type="arabicPeriod"/>
            </a:pPr>
            <a:r>
              <a:rPr lang="en-US" sz="1900">
                <a:ea typeface="+mn-lt"/>
                <a:cs typeface="+mn-lt"/>
              </a:rPr>
              <a:t>Entity Relationship Diagram (ERD) Design</a:t>
            </a:r>
            <a:endParaRPr lang="en-US" sz="19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900">
                <a:cs typeface="Calibri"/>
              </a:rPr>
              <a:t>Database Implementation</a:t>
            </a:r>
          </a:p>
          <a:p>
            <a:pPr lvl="1"/>
            <a:r>
              <a:rPr lang="en-US" sz="1900">
                <a:ea typeface="+mn-lt"/>
                <a:cs typeface="+mn-lt"/>
              </a:rPr>
              <a:t>Data Definition Language (DDL)</a:t>
            </a:r>
            <a:endParaRPr lang="en-US" sz="1900">
              <a:cs typeface="Calibri"/>
            </a:endParaRPr>
          </a:p>
          <a:p>
            <a:pPr lvl="1"/>
            <a:r>
              <a:rPr lang="en-US" sz="1900">
                <a:cs typeface="Calibri"/>
              </a:rPr>
              <a:t>Computed Column (Age and Order Amount)</a:t>
            </a:r>
          </a:p>
          <a:p>
            <a:pPr lvl="1"/>
            <a:r>
              <a:rPr lang="en-US" sz="1900">
                <a:ea typeface="+mn-lt"/>
                <a:cs typeface="+mn-lt"/>
              </a:rPr>
              <a:t>Table-level Constraint Check Function (Return Request and Unique Name)</a:t>
            </a:r>
          </a:p>
          <a:p>
            <a:pPr lvl="1"/>
            <a:r>
              <a:rPr lang="en-US" sz="1900">
                <a:ea typeface="+mn-lt"/>
                <a:cs typeface="+mn-lt"/>
              </a:rPr>
              <a:t>Encrypted Colmn (Customer Password)</a:t>
            </a:r>
            <a:endParaRPr lang="en-US" sz="1900">
              <a:cs typeface="Calibri"/>
            </a:endParaRPr>
          </a:p>
          <a:p>
            <a:pPr lvl="1"/>
            <a:r>
              <a:rPr lang="en-US" sz="1900">
                <a:cs typeface="Calibri"/>
              </a:rPr>
              <a:t>View to connect </a:t>
            </a:r>
            <a:r>
              <a:rPr lang="en-US" sz="1900" err="1">
                <a:cs typeface="Calibri"/>
              </a:rPr>
              <a:t>PowerBI</a:t>
            </a:r>
            <a:endParaRPr lang="en-US" sz="19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900" err="1">
                <a:cs typeface="Calibri"/>
              </a:rPr>
              <a:t>PowerBI</a:t>
            </a:r>
            <a:r>
              <a:rPr lang="en-US" sz="1900">
                <a:cs typeface="Calibri"/>
              </a:rPr>
              <a:t> Visualization</a:t>
            </a:r>
          </a:p>
          <a:p>
            <a:endParaRPr lang="en-US" sz="1900">
              <a:cs typeface="Calibri"/>
            </a:endParaRPr>
          </a:p>
          <a:p>
            <a:endParaRPr lang="en-US" sz="190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DDF191-1E8B-D8C3-2B93-AAB49DC4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84" r="472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4" name="content2">
            <a:hlinkClick r:id="" action="ppaction://media"/>
            <a:extLst>
              <a:ext uri="{FF2B5EF4-FFF2-40B4-BE49-F238E27FC236}">
                <a16:creationId xmlns:a16="http://schemas.microsoft.com/office/drawing/2014/main" id="{50AD3BE0-12DB-664B-EC2C-0446684D7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0221" y="206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4A508-C972-95E5-B76C-36C35BC06668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4.1 Customer Profile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1CBD6FB-7C13-B112-2A24-1AD9C2AF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8" y="1277091"/>
            <a:ext cx="7608304" cy="43747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35DF8584-D965-19A8-D084-3E920A8D4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2627" y="16701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2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D4BED-E361-79CF-70A6-7C0F6C35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4.2 Customer Preference on Product Category Analysis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23EB1C4B-1290-40CB-E6E9-DC6133D43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26" y="1124676"/>
            <a:ext cx="8721968" cy="5018956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270BE05E-08A5-CCEA-79DF-AC2CE5FF1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8892" y="18590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FCA0C-4449-D5C9-6077-90387F341567}"/>
              </a:ext>
            </a:extLst>
          </p:cNvPr>
          <p:cNvSpPr txBox="1"/>
          <p:nvPr/>
        </p:nvSpPr>
        <p:spPr>
          <a:xfrm>
            <a:off x="509491" y="5969794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4.3 Products analysis</a:t>
            </a: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A460EAB-9F3D-607A-7D74-362A94A4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37" y="181022"/>
            <a:ext cx="9820375" cy="56147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92E5F52F-7511-78F9-57BC-68FC8D346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3834" y="1796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F051-373A-843B-BBE6-B5DD4BCB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645" y="2585811"/>
            <a:ext cx="4840010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Q&amp;A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D66DFCC-2CCC-EB93-2CD7-4D4A60858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5" r="540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4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F051-373A-843B-BBE6-B5DD4BCB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Thanks! </a:t>
            </a:r>
          </a:p>
        </p:txBody>
      </p:sp>
      <p:pic>
        <p:nvPicPr>
          <p:cNvPr id="7" name="Picture 4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529C2A15-EC10-EF55-0611-E3E14C76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8" r="16194" b="-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9147-AE58-9391-3BF1-D215DD81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006743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1. Introduction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202255E-AB76-B5D7-1F25-7B50E2E50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21447"/>
            <a:ext cx="3816096" cy="48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Why Shein?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cs typeface="Calibri" panose="020F0502020204030204"/>
              </a:rPr>
              <a:t>Overtook Amazon to become the most downloaded App in the U.S. last year. </a:t>
            </a:r>
          </a:p>
          <a:p>
            <a:r>
              <a:rPr lang="en-US" sz="2000">
                <a:cs typeface="Calibri" panose="020F0502020204030204"/>
              </a:rPr>
              <a:t>Largest fast fashion retailer (surpassing its rivals like H&amp;M and Zara).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CF64A-B1C0-C53E-C167-E679F60D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6" r="9" b="486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0" name="Picture 109" descr="Wood human figure">
            <a:extLst>
              <a:ext uri="{FF2B5EF4-FFF2-40B4-BE49-F238E27FC236}">
                <a16:creationId xmlns:a16="http://schemas.microsoft.com/office/drawing/2014/main" id="{C61FFF06-725E-D543-A655-2EAA4928A5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750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3" name="introduction">
            <a:hlinkClick r:id="" action="ppaction://media"/>
            <a:extLst>
              <a:ext uri="{FF2B5EF4-FFF2-40B4-BE49-F238E27FC236}">
                <a16:creationId xmlns:a16="http://schemas.microsoft.com/office/drawing/2014/main" id="{FE7F5500-9D28-E000-170C-C83F5351A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1414" y="26499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9147-AE58-9391-3BF1-D215DD81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640498" cy="1006743"/>
          </a:xfrm>
        </p:spPr>
        <p:txBody>
          <a:bodyPr>
            <a:normAutofit fontScale="90000"/>
          </a:bodyPr>
          <a:lstStyle/>
          <a:p>
            <a:r>
              <a:rPr lang="en-US" sz="3600">
                <a:cs typeface="Calibri Light"/>
              </a:rPr>
              <a:t>1. Introduction—business rules 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202255E-AB76-B5D7-1F25-7B50E2E50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1" y="1365409"/>
            <a:ext cx="4651365" cy="48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>
                <a:cs typeface="Calibri"/>
              </a:rPr>
              <a:t>Each customer has a unique profile. </a:t>
            </a:r>
          </a:p>
          <a:p>
            <a:pPr marL="342900" indent="-342900"/>
            <a:r>
              <a:rPr lang="en-US" sz="2000">
                <a:cs typeface="Calibri"/>
              </a:rPr>
              <a:t>Customer can add products to shopping cart</a:t>
            </a:r>
          </a:p>
          <a:p>
            <a:pPr marL="342900" indent="-342900"/>
            <a:r>
              <a:rPr lang="en-US" sz="2000">
                <a:cs typeface="Calibri"/>
              </a:rPr>
              <a:t>Each customer can create a wish list. </a:t>
            </a:r>
          </a:p>
          <a:p>
            <a:pPr marL="342900" indent="-342900"/>
            <a:r>
              <a:rPr lang="en-US" sz="2000">
                <a:cs typeface="Calibri"/>
              </a:rPr>
              <a:t>Each order has an associated shipping info, payment info and return info. </a:t>
            </a:r>
          </a:p>
          <a:p>
            <a:r>
              <a:rPr lang="en-US" sz="2000">
                <a:ea typeface="+mn-lt"/>
                <a:cs typeface="+mn-lt"/>
              </a:rPr>
              <a:t>A constraint that ensure each customer's name is unique.</a:t>
            </a:r>
          </a:p>
          <a:p>
            <a:r>
              <a:rPr lang="en-US" sz="2000">
                <a:ea typeface="+mn-lt"/>
                <a:cs typeface="+mn-lt"/>
              </a:rPr>
              <a:t>A constraint that reject return if the return request was made over 30 days ago. </a:t>
            </a:r>
            <a:endParaRPr lang="en-US">
              <a:cs typeface="Calibri" panose="020F0502020204030204"/>
            </a:endParaRPr>
          </a:p>
          <a:p>
            <a:pPr marL="342900" indent="-342900"/>
            <a:endParaRPr lang="en-US" sz="2000">
              <a:cs typeface="Calibri"/>
            </a:endParaRPr>
          </a:p>
          <a:p>
            <a:pPr marL="342900" indent="-342900"/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pPr marL="342900" indent="-342900"/>
            <a:endParaRPr lang="en-US" sz="20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CF64A-B1C0-C53E-C167-E679F60DA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6" r="9" b="4861"/>
          <a:stretch/>
        </p:blipFill>
        <p:spPr>
          <a:xfrm>
            <a:off x="6494258" y="805957"/>
            <a:ext cx="5697742" cy="2888411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0" name="Picture 109" descr="Wood human figure">
            <a:extLst>
              <a:ext uri="{FF2B5EF4-FFF2-40B4-BE49-F238E27FC236}">
                <a16:creationId xmlns:a16="http://schemas.microsoft.com/office/drawing/2014/main" id="{C61FFF06-725E-D543-A655-2EAA4928A5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750"/>
          <a:stretch/>
        </p:blipFill>
        <p:spPr>
          <a:xfrm>
            <a:off x="5334862" y="4052076"/>
            <a:ext cx="6864247" cy="2805928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pic>
        <p:nvPicPr>
          <p:cNvPr id="3" name="B rules">
            <a:hlinkClick r:id="" action="ppaction://media"/>
            <a:extLst>
              <a:ext uri="{FF2B5EF4-FFF2-40B4-BE49-F238E27FC236}">
                <a16:creationId xmlns:a16="http://schemas.microsoft.com/office/drawing/2014/main" id="{DB3CBDDA-3C2F-5C41-C965-2B16C9EA1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6389" y="1791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A9AEAC56-5EB5-C27E-B332-550FEE1CCDE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2. ERD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6CDE5-8898-0789-BBB8-F000F3282A40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>
                <a:cs typeface="Calibri"/>
              </a:rPr>
              <a:t>First group: Customer related information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140D520-5563-CD76-D616-AE6AC67B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8" y="159003"/>
            <a:ext cx="7957457" cy="6529109"/>
          </a:xfrm>
          <a:prstGeom prst="rect">
            <a:avLst/>
          </a:prstGeom>
        </p:spPr>
      </p:pic>
      <p:pic>
        <p:nvPicPr>
          <p:cNvPr id="8" name="Group1">
            <a:hlinkClick r:id="" action="ppaction://media"/>
            <a:extLst>
              <a:ext uri="{FF2B5EF4-FFF2-40B4-BE49-F238E27FC236}">
                <a16:creationId xmlns:a16="http://schemas.microsoft.com/office/drawing/2014/main" id="{4C08A880-5977-2C38-35A3-FD4E62ADC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942" y="15697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1468010-8631-B962-B6D8-0F2AFC556E55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2. ERD</a:t>
            </a:r>
            <a:br>
              <a:rPr lang="en-US" sz="5400">
                <a:cs typeface="Calibri Light"/>
              </a:rPr>
            </a:br>
            <a:r>
              <a:rPr lang="en-US" sz="5400">
                <a:cs typeface="Calibri Light"/>
              </a:rPr>
              <a:t>(continue)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A4513-B172-73A8-8008-5AD20316F37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Second group: order related information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75612D3-AC32-AD65-383B-7A34FA61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29" y="281108"/>
            <a:ext cx="8055428" cy="6524384"/>
          </a:xfrm>
          <a:prstGeom prst="rect">
            <a:avLst/>
          </a:prstGeom>
        </p:spPr>
      </p:pic>
      <p:pic>
        <p:nvPicPr>
          <p:cNvPr id="8" name="Group2">
            <a:hlinkClick r:id="" action="ppaction://media"/>
            <a:extLst>
              <a:ext uri="{FF2B5EF4-FFF2-40B4-BE49-F238E27FC236}">
                <a16:creationId xmlns:a16="http://schemas.microsoft.com/office/drawing/2014/main" id="{6C70573C-45FD-3C45-4E20-688D900E6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06649" y="654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1BC8FD92-3B01-8F77-E478-A2086F6EBD3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2. ERD</a:t>
            </a:r>
            <a:br>
              <a:rPr lang="en-US" sz="5400">
                <a:cs typeface="Calibri Light"/>
              </a:rPr>
            </a:br>
            <a:r>
              <a:rPr lang="en-US" sz="5400">
                <a:cs typeface="Calibri Light"/>
              </a:rPr>
              <a:t>(continue)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AA168-59AF-4B65-6D32-8D9649A24B1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Third group: Products related information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F825713-87EF-867E-20AA-26E85F00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15" y="330476"/>
            <a:ext cx="7913912" cy="6447419"/>
          </a:xfrm>
          <a:prstGeom prst="rect">
            <a:avLst/>
          </a:prstGeom>
        </p:spPr>
      </p:pic>
      <p:pic>
        <p:nvPicPr>
          <p:cNvPr id="8" name="Group3">
            <a:hlinkClick r:id="" action="ppaction://media"/>
            <a:extLst>
              <a:ext uri="{FF2B5EF4-FFF2-40B4-BE49-F238E27FC236}">
                <a16:creationId xmlns:a16="http://schemas.microsoft.com/office/drawing/2014/main" id="{AE63FB02-4617-8319-7033-29CE72169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9435" y="2864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BDA9-D791-13C3-0390-22FADD02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32158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3.1 Database Definition Language (DDL)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814CE-F8FC-5A57-2DBF-8E63B7C91E95}"/>
              </a:ext>
            </a:extLst>
          </p:cNvPr>
          <p:cNvSpPr/>
          <p:nvPr/>
        </p:nvSpPr>
        <p:spPr>
          <a:xfrm>
            <a:off x="610961" y="1583000"/>
            <a:ext cx="2818189" cy="109764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Create table by defining key, data type, reference, and clustered Constraints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917E2-AA15-D1A3-B5BE-C346E6F1329C}"/>
              </a:ext>
            </a:extLst>
          </p:cNvPr>
          <p:cNvSpPr/>
          <p:nvPr/>
        </p:nvSpPr>
        <p:spPr>
          <a:xfrm>
            <a:off x="610960" y="2868090"/>
            <a:ext cx="2854474" cy="1895928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Insert values to table following the orders of </a:t>
            </a:r>
            <a:r>
              <a:rPr lang="en-US" err="1">
                <a:solidFill>
                  <a:schemeClr val="tx1"/>
                </a:solidFill>
                <a:cs typeface="Calibri"/>
              </a:rPr>
              <a:t>CustomerProfile</a:t>
            </a:r>
            <a:r>
              <a:rPr lang="en-US">
                <a:solidFill>
                  <a:schemeClr val="tx1"/>
                </a:solidFill>
                <a:cs typeface="Calibri"/>
              </a:rPr>
              <a:t>, </a:t>
            </a:r>
            <a:r>
              <a:rPr lang="en-US" err="1">
                <a:solidFill>
                  <a:schemeClr val="tx1"/>
                </a:solidFill>
                <a:cs typeface="Calibri"/>
              </a:rPr>
              <a:t>ProductDetail</a:t>
            </a:r>
            <a:r>
              <a:rPr lang="en-US">
                <a:solidFill>
                  <a:schemeClr val="tx1"/>
                </a:solidFill>
                <a:cs typeface="Calibri"/>
              </a:rPr>
              <a:t>, and </a:t>
            </a:r>
            <a:r>
              <a:rPr lang="en-US" err="1">
                <a:solidFill>
                  <a:schemeClr val="tx1"/>
                </a:solidFill>
                <a:cs typeface="Calibri"/>
              </a:rPr>
              <a:t>SheinOrder</a:t>
            </a:r>
            <a:r>
              <a:rPr lang="en-US">
                <a:solidFill>
                  <a:schemeClr val="tx1"/>
                </a:solidFill>
                <a:cs typeface="Calibri"/>
              </a:rPr>
              <a:t>, then other related entities based on the business rules and final ERD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3979F-4E8B-C725-1350-DF87A67B778B}"/>
              </a:ext>
            </a:extLst>
          </p:cNvPr>
          <p:cNvSpPr/>
          <p:nvPr/>
        </p:nvSpPr>
        <p:spPr>
          <a:xfrm>
            <a:off x="610962" y="5089223"/>
            <a:ext cx="2818189" cy="159354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Updated values to ensure the correctness of the table-level constraint check function and the visualization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587B5F0-6F28-BB3D-25FA-9E28016B5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81" y="1709457"/>
            <a:ext cx="6486675" cy="3109490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C810F15-6BBD-AFFA-5053-94105B09E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306" y="5213234"/>
            <a:ext cx="6722533" cy="1039817"/>
          </a:xfrm>
          <a:prstGeom prst="rect">
            <a:avLst/>
          </a:prstGeom>
        </p:spPr>
      </p:pic>
      <p:pic>
        <p:nvPicPr>
          <p:cNvPr id="9" name="Picture 3" descr="Table&#10;&#10;Description automatically generated">
            <a:extLst>
              <a:ext uri="{FF2B5EF4-FFF2-40B4-BE49-F238E27FC236}">
                <a16:creationId xmlns:a16="http://schemas.microsoft.com/office/drawing/2014/main" id="{97D86560-6EE9-06D9-80E0-5F667837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105" y="1468362"/>
            <a:ext cx="2236648" cy="52154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71D7FB2-ED60-483C-14B0-DA57F4F5E787}"/>
              </a:ext>
            </a:extLst>
          </p:cNvPr>
          <p:cNvSpPr/>
          <p:nvPr/>
        </p:nvSpPr>
        <p:spPr>
          <a:xfrm>
            <a:off x="9968895" y="1375230"/>
            <a:ext cx="2114384" cy="537461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D189E9-1A9F-BB73-6727-82F8066B387A}"/>
              </a:ext>
            </a:extLst>
          </p:cNvPr>
          <p:cNvSpPr/>
          <p:nvPr/>
        </p:nvSpPr>
        <p:spPr>
          <a:xfrm>
            <a:off x="310732" y="1380478"/>
            <a:ext cx="9547477" cy="354869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12th Ave NE 3">
            <a:hlinkClick r:id="" action="ppaction://media"/>
            <a:extLst>
              <a:ext uri="{FF2B5EF4-FFF2-40B4-BE49-F238E27FC236}">
                <a16:creationId xmlns:a16="http://schemas.microsoft.com/office/drawing/2014/main" id="{041DFAD9-0182-6525-8712-848E775DA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0189" y="1682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8D1B-F67C-561A-1200-41BEED2A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ea typeface="+mj-lt"/>
                <a:cs typeface="+mj-lt"/>
              </a:rPr>
              <a:t>3.2 Computed column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1ED5A7-AA31-37F9-9297-5632DC121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8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Compute Age from BirthDate in CustomerProfile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7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23FA05-7C9D-1804-2304-EEBBF4BA1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699" y="1744233"/>
            <a:ext cx="6061259" cy="1391782"/>
          </a:xfrm>
          <a:prstGeom prst="rect">
            <a:avLst/>
          </a:prstGeom>
        </p:spPr>
      </p:pic>
      <p:pic>
        <p:nvPicPr>
          <p:cNvPr id="8" name="Picture 5" descr="Table&#10;&#10;Description automatically generated">
            <a:extLst>
              <a:ext uri="{FF2B5EF4-FFF2-40B4-BE49-F238E27FC236}">
                <a16:creationId xmlns:a16="http://schemas.microsoft.com/office/drawing/2014/main" id="{DB102B5F-34BA-8BCE-73F3-9DEC810B3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527" y="3603030"/>
            <a:ext cx="3653868" cy="2581173"/>
          </a:xfrm>
          <a:prstGeom prst="rect">
            <a:avLst/>
          </a:prstGeom>
        </p:spPr>
      </p:pic>
      <p:pic>
        <p:nvPicPr>
          <p:cNvPr id="10" name="12th Ave NE 4">
            <a:hlinkClick r:id="" action="ppaction://media"/>
            <a:extLst>
              <a:ext uri="{FF2B5EF4-FFF2-40B4-BE49-F238E27FC236}">
                <a16:creationId xmlns:a16="http://schemas.microsoft.com/office/drawing/2014/main" id="{71A8A409-E26E-57CE-0C1C-696E77F4C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3489" y="5166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826</Words>
  <Application>Microsoft Macintosh PowerPoint</Application>
  <PresentationFormat>宽屏</PresentationFormat>
  <Paragraphs>77</Paragraphs>
  <Slides>24</Slides>
  <Notes>3</Notes>
  <HiddenSlides>0</HiddenSlides>
  <MMClips>21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SHEIN  E-commerce Platform Database </vt:lpstr>
      <vt:lpstr>Content </vt:lpstr>
      <vt:lpstr>1. Introduction</vt:lpstr>
      <vt:lpstr>1. Introduction—business rules </vt:lpstr>
      <vt:lpstr>PowerPoint 演示文稿</vt:lpstr>
      <vt:lpstr>PowerPoint 演示文稿</vt:lpstr>
      <vt:lpstr>PowerPoint 演示文稿</vt:lpstr>
      <vt:lpstr>3.1 Database Definition Language (DDL)</vt:lpstr>
      <vt:lpstr>3.2 Computed column</vt:lpstr>
      <vt:lpstr>3.2 Computed column</vt:lpstr>
      <vt:lpstr>3.3 Table level constraints, check order request </vt:lpstr>
      <vt:lpstr>PowerPoint 演示文稿</vt:lpstr>
      <vt:lpstr>PowerPoint 演示文稿</vt:lpstr>
      <vt:lpstr>3.4 Encrypted column</vt:lpstr>
      <vt:lpstr>Update Password</vt:lpstr>
      <vt:lpstr>Encrypted and Decrypt Password</vt:lpstr>
      <vt:lpstr>3.5 Views to connect PowerBI</vt:lpstr>
      <vt:lpstr>VIEW </vt:lpstr>
      <vt:lpstr>4. Data Visualization                                                                                                                     </vt:lpstr>
      <vt:lpstr>PowerPoint 演示文稿</vt:lpstr>
      <vt:lpstr>4.2 Customer Preference on Product Category Analysis</vt:lpstr>
      <vt:lpstr>PowerPoint 演示文稿</vt:lpstr>
      <vt:lpstr>Q&amp;A</vt:lpstr>
      <vt:lpstr>Thanks!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Chengran He</cp:lastModifiedBy>
  <cp:revision>7</cp:revision>
  <dcterms:created xsi:type="dcterms:W3CDTF">2022-04-16T22:03:21Z</dcterms:created>
  <dcterms:modified xsi:type="dcterms:W3CDTF">2022-04-19T23:35:48Z</dcterms:modified>
</cp:coreProperties>
</file>